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F7F7404-4F91-4195-8857-4622452DD409}">
  <a:tblStyle styleId="{8F7F7404-4F91-4195-8857-4622452DD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ff27e0f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4ff27e0f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ff27e0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4ff27e0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4ff27e0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4ff27e0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ff27e0f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4ff27e0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79e5202db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79e5202db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79e5202d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79e5202d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9e5202db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79e5202db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79e5202d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79e5202d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79e5202db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79e5202db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79e5202db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79e5202db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9e5202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9e5202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9e5202db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79e5202db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4ff27e0f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4ff27e0f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9e5202db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9e5202db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4ff27e0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4ff27e0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4ff27e0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4ff27e0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ff27e0f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4ff27e0f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ff27e0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4ff27e0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ff27e0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ff27e0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ff27e0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ff27e0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ff27e0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4ff27e0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anonets.com/blog/human-pose-estimation-2d-guide/#CPM" TargetMode="External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hyperlink" Target="https://papers.nips.cc/paper/4824-imagenet-classification-with-deep-convolutional-neural-networks.pdf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akabiraka/cs682_computer_vision/tree/master/project_human_pose_estimation" TargetMode="External"/><Relationship Id="rId4" Type="http://schemas.openxmlformats.org/officeDocument/2006/relationships/hyperlink" Target="http://wiki.orc.gmu.edu/index.php/Main_Page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711.00199v3.pdf" TargetMode="External"/><Relationship Id="rId4" Type="http://schemas.openxmlformats.org/officeDocument/2006/relationships/hyperlink" Target="http://openaccess.thecvf.com/content_CVPR_2019/papers/Hu_Segmentation-Driven_6D_Object_Pose_Estimation_CVPR_2019_paper.pdf" TargetMode="External"/><Relationship Id="rId5" Type="http://schemas.openxmlformats.org/officeDocument/2006/relationships/hyperlink" Target="https://arxiv.org/pdf/1812.11788.pdf" TargetMode="External"/><Relationship Id="rId6" Type="http://schemas.openxmlformats.org/officeDocument/2006/relationships/hyperlink" Target="https://arxiv.org/pdf/1312.4659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6D Pose estimation &amp; Human Pose using DeepPose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0"/>
            <a:ext cx="57162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Arnab Debnath, Anowarul Kabir, S M Hasan Mansur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PVNet (</a:t>
            </a:r>
            <a:r>
              <a:rPr lang="en" sz="2000"/>
              <a:t>Network architecture and proposed approach</a:t>
            </a:r>
            <a:r>
              <a:rPr lang="en"/>
              <a:t>)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819150" y="1990725"/>
            <a:ext cx="31392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ResNet-18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Semantic segmentation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Keypoint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Keypoints on object surface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Solve </a:t>
            </a:r>
            <a:r>
              <a:rPr lang="en"/>
              <a:t>uncertainty</a:t>
            </a:r>
            <a:r>
              <a:rPr lang="en"/>
              <a:t> driven PnP algorithm.</a:t>
            </a:r>
            <a:br>
              <a:rPr lang="en"/>
            </a:br>
            <a:endParaRPr/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450" y="1581175"/>
            <a:ext cx="5097550" cy="30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175" y="3387925"/>
            <a:ext cx="2339300" cy="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 on OccludedLinemod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	</a:t>
            </a:r>
            <a:r>
              <a:rPr lang="en"/>
              <a:t>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br>
              <a:rPr lang="en"/>
            </a:br>
            <a:endParaRPr/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2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{8F7F7404-4F91-4195-8857-4622452DD409}</a:tableStyleId>
              </a:tblPr>
              <a:tblGrid>
                <a:gridCol w="1038675"/>
                <a:gridCol w="1038675"/>
                <a:gridCol w="1038675"/>
              </a:tblGrid>
              <a:tr h="4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PoseCNN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SegPose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PVNet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61.06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2" name="Google Shape;212;p23"/>
          <p:cNvGraphicFramePr/>
          <p:nvPr/>
        </p:nvGraphicFramePr>
        <p:xfrm>
          <a:off x="4572000" y="218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{8F7F7404-4F91-4195-8857-4622452DD409}</a:tableStyleId>
              </a:tblPr>
              <a:tblGrid>
                <a:gridCol w="1236350"/>
                <a:gridCol w="1236350"/>
                <a:gridCol w="1236350"/>
              </a:tblGrid>
              <a:tr h="4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PoseCNN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SegPose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PVNet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44.77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3" name="Google Shape;213;p23"/>
          <p:cNvSpPr txBox="1"/>
          <p:nvPr/>
        </p:nvSpPr>
        <p:spPr>
          <a:xfrm>
            <a:off x="936550" y="3097400"/>
            <a:ext cx="31479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2D reprojection metric (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mean distance between the projections of 3D model points given the estimated and the ground truth pose.)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690050" y="3122900"/>
            <a:ext cx="3591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ADD-S metric (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mean distance between the two transformed point sets.)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 of SegPose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10581" r="10573" t="0"/>
          <a:stretch/>
        </p:blipFill>
        <p:spPr>
          <a:xfrm>
            <a:off x="6071525" y="1800200"/>
            <a:ext cx="2534550" cy="24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10542" r="10542" t="0"/>
          <a:stretch/>
        </p:blipFill>
        <p:spPr>
          <a:xfrm>
            <a:off x="3473750" y="1818688"/>
            <a:ext cx="2534562" cy="24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5">
            <a:alphaModFix/>
          </a:blip>
          <a:srcRect b="0" l="7125" r="7133" t="0"/>
          <a:stretch/>
        </p:blipFill>
        <p:spPr>
          <a:xfrm>
            <a:off x="611850" y="1781700"/>
            <a:ext cx="2798675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 of PVNet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525" y="1800200"/>
            <a:ext cx="2534550" cy="24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525" y="1800188"/>
            <a:ext cx="2534562" cy="241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50" y="1781700"/>
            <a:ext cx="2798675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Pose Estimation (Deeppose)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819150" y="1990725"/>
            <a:ext cx="4619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Background:</a:t>
            </a:r>
            <a:r>
              <a:rPr lang="en"/>
              <a:t> Location of human joints (wrists, elbows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2D pose estimation:</a:t>
            </a:r>
            <a:r>
              <a:rPr lang="en"/>
              <a:t> (x, y) coordinates of joints in an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3D pose estimation:</a:t>
            </a:r>
            <a:r>
              <a:rPr lang="en"/>
              <a:t> (x, y, z) coordinates of joints in an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Difficult task: </a:t>
            </a:r>
            <a:r>
              <a:rPr lang="en"/>
              <a:t>Because of different viewpoints, occlusions, clothing, lightening and so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Importance</a:t>
            </a:r>
            <a:r>
              <a:rPr b="1" lang="en"/>
              <a:t>: </a:t>
            </a:r>
            <a:r>
              <a:rPr lang="en"/>
              <a:t>Examples of applications are pedestrian detection, player’s action recognition, human surveillance and so on</a:t>
            </a:r>
            <a:endParaRPr/>
          </a:p>
        </p:txBody>
      </p:sp>
      <p:sp>
        <p:nvSpPr>
          <p:cNvPr id="241" name="Google Shape;241;p26"/>
          <p:cNvSpPr txBox="1"/>
          <p:nvPr>
            <p:ph type="title"/>
          </p:nvPr>
        </p:nvSpPr>
        <p:spPr>
          <a:xfrm>
            <a:off x="6013950" y="1440550"/>
            <a:ext cx="2578500" cy="31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Image source</a:t>
            </a:r>
            <a:endParaRPr sz="900"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200" y="1628950"/>
            <a:ext cx="170282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DeepPose: Human Pose Estimation via Deep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742950" y="2046275"/>
            <a:ext cx="4187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Problem definition:</a:t>
            </a:r>
            <a:r>
              <a:rPr lang="en"/>
              <a:t> Regression of human body joints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Neural network architecture: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Alexnet</a:t>
            </a:r>
            <a:r>
              <a:rPr lang="en"/>
              <a:t> (7 layers) + final prediction layer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Final prediction layer: Predicts 2k coordinates, where k=#joints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Loss function: </a:t>
            </a:r>
            <a:r>
              <a:rPr lang="en"/>
              <a:t>L2 loss function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4978050" y="1740875"/>
            <a:ext cx="3760200" cy="29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4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Image Source</a:t>
            </a:r>
            <a:endParaRPr sz="900"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000" y="2113188"/>
            <a:ext cx="3652299" cy="22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625" y="3734875"/>
            <a:ext cx="2178375" cy="5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819150" y="1800200"/>
            <a:ext cx="2468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Convolutional and max pooling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Fully connected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2k output nodes where k is number of joints we want to predict for each image</a:t>
            </a:r>
            <a:endParaRPr/>
          </a:p>
        </p:txBody>
      </p:sp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6098800" y="1990725"/>
            <a:ext cx="2468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Alexnet</a:t>
            </a:r>
            <a:endParaRPr sz="900"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50" y="1729550"/>
            <a:ext cx="47175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Losses</a:t>
            </a:r>
            <a:endParaRPr/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75" y="2074450"/>
            <a:ext cx="3871151" cy="15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25" y="1795675"/>
            <a:ext cx="4571999" cy="23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819150" y="1990725"/>
            <a:ext cx="2338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PCKh:</a:t>
            </a:r>
            <a:r>
              <a:rPr lang="en"/>
              <a:t> A detected joint is considered correct if the distance between the predicted and the true joint is within a certain threshold.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Threshold = 0.5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50" y="1732550"/>
            <a:ext cx="4927984" cy="281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</a:t>
            </a:r>
            <a:endParaRPr/>
          </a:p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50" y="1632975"/>
            <a:ext cx="4225451" cy="28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150" y="1632975"/>
            <a:ext cx="3782775" cy="2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6D Object pose estimation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PoseCNN [1]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Segmentation driven pose estimation (SegPose) [2]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PVNet [3]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pose estimation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DeepPose [4]</a:t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</a:t>
            </a:r>
            <a:r>
              <a:rPr lang="en"/>
              <a:t> </a:t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819150" y="1411750"/>
            <a:ext cx="22812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Codes are available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Models run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Argo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Logs are available</a:t>
            </a:r>
            <a:endParaRPr/>
          </a:p>
        </p:txBody>
      </p:sp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700" y="1148000"/>
            <a:ext cx="5018875" cy="31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25" y="2791150"/>
            <a:ext cx="2853975" cy="21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https://arxiv.org/pdf/1711.00199v3.pdf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http://openaccess.thecvf.com/content_CVPR_2019/papers/Hu_Segmentation-Driven_6D_Object_Pose_Estimation_CVPR_2019_paper.pdf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https://arxiv.org/pdf/1812.11788.pdf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https://arxiv.org/pdf/1312.4659.pdf</a:t>
            </a:r>
            <a:endParaRPr/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23" y="532325"/>
            <a:ext cx="6004601" cy="38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6D object pose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an image, the task of pose estimation is to detect objects and estimate their orientations and translations in 3D.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Occlusion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Truncation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Symmetric objects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Different shapes, textures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PoseCNN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Contribution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Proposed a novel CNN architecture for 6D pose estimation.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Introduced a new loss function Shape-Match-Loss (SLOSS) for estimating poses of symmetric objects.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Generated a new RGB-D dataset called YCB-Video Dataset.</a:t>
            </a:r>
            <a:r>
              <a:rPr lang="en"/>
              <a:t> </a:t>
            </a:r>
            <a:endParaRPr/>
          </a:p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759525" y="234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PoseCNN(</a:t>
            </a:r>
            <a:r>
              <a:rPr lang="en" sz="2000"/>
              <a:t>Network architecture and proposed approach</a:t>
            </a:r>
            <a:r>
              <a:rPr lang="en"/>
              <a:t>)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662750" y="11889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VGG-16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Semantic Segmentation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3D translation estimation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Localize center location (cx,cy) and estimate Tz</a:t>
            </a:r>
            <a:br>
              <a:rPr lang="en"/>
            </a:b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Hough voting layer used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Solve for Tx, Ty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 Bounding boxes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00" y="1427175"/>
            <a:ext cx="4302824" cy="3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725" y="2206525"/>
            <a:ext cx="2272400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475" y="2986975"/>
            <a:ext cx="2332900" cy="5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759525" y="234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PoseCNN(</a:t>
            </a:r>
            <a:r>
              <a:rPr lang="en" sz="2000"/>
              <a:t>Network architecture and proposed approach</a:t>
            </a:r>
            <a:r>
              <a:rPr lang="en"/>
              <a:t>)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700975" y="971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3D rotation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extracted features from the bounding boxes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FC layer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Sloss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Pose Refinement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Depth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Slow</a:t>
            </a:r>
            <a:endParaRPr/>
          </a:p>
        </p:txBody>
      </p:sp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00" y="1427175"/>
            <a:ext cx="4302824" cy="3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125" y="1867525"/>
            <a:ext cx="313305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SegPose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contribution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paper presents a segmentation-driven approach of 6D pose estimation in a more robust way by combining multiple local predictions instead of a single global one.</a:t>
            </a:r>
            <a:endParaRPr/>
          </a:p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SegPose (</a:t>
            </a:r>
            <a:r>
              <a:rPr lang="en" sz="2000"/>
              <a:t>Network Architecture and proposed approach</a:t>
            </a:r>
            <a:r>
              <a:rPr lang="en"/>
              <a:t>)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Darknet-53 architecture of YOLO-v3.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Keypoint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Detect 8 corners of the bounding box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Solve PnP problem</a:t>
            </a:r>
            <a:endParaRPr/>
          </a:p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850" y="1574474"/>
            <a:ext cx="4064775" cy="1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325" y="2917925"/>
            <a:ext cx="1560347" cy="5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325" y="3422400"/>
            <a:ext cx="2358350" cy="4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325" y="3862850"/>
            <a:ext cx="1402550" cy="3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PVNet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Contribution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Proposed a novel framework which learns a vector field representation for 2D keypoint localization.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Utilized an uncertainty driven algorithm.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Created a new dataset Truncated Linemod for evaluation. </a:t>
            </a:r>
            <a:endParaRPr/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